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20"/>
  </p:notesMasterIdLst>
  <p:handoutMasterIdLst>
    <p:handoutMasterId r:id="rId21"/>
  </p:handoutMasterIdLst>
  <p:sldIdLst>
    <p:sldId id="256" r:id="rId2"/>
    <p:sldId id="387" r:id="rId3"/>
    <p:sldId id="386" r:id="rId4"/>
    <p:sldId id="259" r:id="rId5"/>
    <p:sldId id="312" r:id="rId6"/>
    <p:sldId id="393" r:id="rId7"/>
    <p:sldId id="394" r:id="rId8"/>
    <p:sldId id="395" r:id="rId9"/>
    <p:sldId id="314" r:id="rId10"/>
    <p:sldId id="396" r:id="rId11"/>
    <p:sldId id="397" r:id="rId12"/>
    <p:sldId id="398" r:id="rId13"/>
    <p:sldId id="392" r:id="rId14"/>
    <p:sldId id="400" r:id="rId15"/>
    <p:sldId id="385" r:id="rId16"/>
    <p:sldId id="321" r:id="rId17"/>
    <p:sldId id="399" r:id="rId18"/>
    <p:sldId id="401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279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672" y="9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2025-01-16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2025-01-16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dirty="0"/>
              <a:t>카드 디자인 가이드</a:t>
            </a:r>
            <a:br>
              <a:rPr lang="en-US" altLang="ko-KR" dirty="0"/>
            </a:br>
            <a:r>
              <a:rPr lang="en-US" altLang="ko-KR" sz="4400" dirty="0"/>
              <a:t>- </a:t>
            </a:r>
            <a:r>
              <a:rPr lang="ko-KR" altLang="en-US" sz="2800" dirty="0"/>
              <a:t>카드 디자인 및 카드 설계 가이드 문서 </a:t>
            </a:r>
            <a:r>
              <a:rPr lang="en-US" altLang="ko-KR" sz="2800" dirty="0"/>
              <a:t>-</a:t>
            </a:r>
            <a:endParaRPr lang="ko-KR" altLang="en-US" dirty="0"/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 dirty="0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10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효과 구분 번호</a:t>
            </a:r>
            <a:r>
              <a:rPr lang="en-US" altLang="ko-KR" sz="2400" dirty="0"/>
              <a:t>, </a:t>
            </a:r>
            <a:r>
              <a:rPr lang="ko-KR" altLang="en-US" sz="2400" dirty="0"/>
              <a:t>발동 조건</a:t>
            </a:r>
            <a:r>
              <a:rPr lang="en-US" altLang="ko-KR" sz="2400" dirty="0"/>
              <a:t>)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357CDA7-EA0A-477E-A88F-9F2BA9FBD881}"/>
              </a:ext>
            </a:extLst>
          </p:cNvPr>
          <p:cNvGrpSpPr>
            <a:grpSpLocks noChangeAspect="1"/>
          </p:cNvGrpSpPr>
          <p:nvPr/>
        </p:nvGrpSpPr>
        <p:grpSpPr>
          <a:xfrm>
            <a:off x="3170492" y="2232700"/>
            <a:ext cx="5851013" cy="1302393"/>
            <a:chOff x="1513129" y="3389399"/>
            <a:chExt cx="9165741" cy="2040227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1513129" y="3389399"/>
              <a:ext cx="9165741" cy="2040227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7998" y="3629111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E2069D4-2F23-45B9-A696-64FED83E9A0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7998" y="4480011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720881"/>
              </p:ext>
            </p:extLst>
          </p:nvPr>
        </p:nvGraphicFramePr>
        <p:xfrm>
          <a:off x="975201" y="1273955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 구분 번호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하나의 카드가 다수의 효과를 가진 경우 각 효과들의 발동 조건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및 종료 타이밍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효과 등을 쉽게 구분하기 위해 표기되는 번호다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구분을 효과적으로 하기 위해서 표기될 경우 가장 앞에 표기되고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다른 효과 텍스트 구성 요소는 효과 구분 번호 뒤에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568922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조건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효과가 발동되기 위해 필요한 조건이다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가장 먼저 확인해야하는 요소이기에 가장 상단에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7C826880-DE1A-4986-8F16-159A198293CC}"/>
              </a:ext>
            </a:extLst>
          </p:cNvPr>
          <p:cNvGrpSpPr/>
          <p:nvPr/>
        </p:nvGrpSpPr>
        <p:grpSpPr>
          <a:xfrm>
            <a:off x="3170492" y="4710171"/>
            <a:ext cx="5851013" cy="1302393"/>
            <a:chOff x="3170492" y="4918172"/>
            <a:chExt cx="5851013" cy="1302393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83C91AE7-0756-4017-90F7-CA45093DFA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4918172"/>
              <a:ext cx="5851013" cy="1302393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02EDB27-2719-4DD2-B242-37EEE869DD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0073" y="5054600"/>
              <a:ext cx="403752" cy="177993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A63B7F9-5041-4DAA-BFB1-2882F371A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61872" y="5054600"/>
              <a:ext cx="2426227" cy="177993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9981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11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발동 및 종료 타이밍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908541"/>
              </p:ext>
            </p:extLst>
          </p:nvPr>
        </p:nvGraphicFramePr>
        <p:xfrm>
          <a:off x="975201" y="1273955"/>
          <a:ext cx="1024159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타이밍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효과가 적용되는 타이밍이 존재하는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다수의 효과가 동시에 적용되는 경우 효과가 처리되는 순서를 정확하게 구분하여 효과를 처리하고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해당 과정을 플레이어가 이해할 수 있게 하기 위해 표기하였다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플레이어가 파악하기 쉽게 하기 위해서 메인 효과 앞쪽에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078004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종료 타이밍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효과의 적용이 끝나는 타이밍이 존재하는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타이밍과 같은 이유로 표기하고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플레이어가 파악하기 쉽게 하기 위해서 발동 타이밍 바로 뒤쪽에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AF368E77-F11A-41A0-9C1B-0ECD5C911C6A}"/>
              </a:ext>
            </a:extLst>
          </p:cNvPr>
          <p:cNvGrpSpPr/>
          <p:nvPr/>
        </p:nvGrpSpPr>
        <p:grpSpPr>
          <a:xfrm>
            <a:off x="3170492" y="2354870"/>
            <a:ext cx="5851013" cy="1302393"/>
            <a:chOff x="3170492" y="2232700"/>
            <a:chExt cx="5851013" cy="1302393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2232700"/>
              <a:ext cx="5851013" cy="1302393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4835" y="2540771"/>
              <a:ext cx="601396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FB3DF48-06D9-4478-8F74-5208648CC3A7}"/>
              </a:ext>
            </a:extLst>
          </p:cNvPr>
          <p:cNvGrpSpPr/>
          <p:nvPr/>
        </p:nvGrpSpPr>
        <p:grpSpPr>
          <a:xfrm>
            <a:off x="3170491" y="4666637"/>
            <a:ext cx="5851013" cy="1302393"/>
            <a:chOff x="3170492" y="2232700"/>
            <a:chExt cx="5851013" cy="1302393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BFF01B9-2F59-4580-B212-D7433D6750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2232700"/>
              <a:ext cx="5851013" cy="1302393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8415ECB-F9BA-4D62-A4EB-6537A89AF26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4835" y="2540771"/>
              <a:ext cx="601396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565B5B9-4FD3-4E5A-AACE-4BA1E28ECE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73009" y="2540771"/>
              <a:ext cx="1075265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9955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12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메인 효과</a:t>
            </a:r>
            <a:r>
              <a:rPr lang="en-US" altLang="ko-KR" sz="2400" dirty="0"/>
              <a:t>, </a:t>
            </a:r>
            <a:r>
              <a:rPr lang="ko-KR" altLang="en-US" sz="2400" dirty="0"/>
              <a:t>기타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990945"/>
              </p:ext>
            </p:extLst>
          </p:nvPr>
        </p:nvGraphicFramePr>
        <p:xfrm>
          <a:off x="975201" y="1273955"/>
          <a:ext cx="1024159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메인 효과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실질적으로 효과에서 가장 중요한 내용이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 텍스트 구성 요소 중 가장 중요하며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조건이 만족될 경우 특정 타이밍에 적용되는 방식으로 적용되기 때문에 기타 텍스트를 제외하면 가장 뒤쪽에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231378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기타 텍스트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효과의 턴당 효과 적용 제한 숫자가 존재하는 경우나 별개로 적용되는 규칙이 있는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상대적으로 중요도가 낮기 때문에 제일 밑에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75CE5C9B-DAC3-7905-EE92-AD0279F35B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6" t="75207" r="5136" b="10455"/>
          <a:stretch/>
        </p:blipFill>
        <p:spPr>
          <a:xfrm>
            <a:off x="3170492" y="2354870"/>
            <a:ext cx="5851013" cy="130239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90489BFD-AE5F-416E-4DAA-B843A638EE45}"/>
              </a:ext>
            </a:extLst>
          </p:cNvPr>
          <p:cNvSpPr>
            <a:spLocks noChangeAspect="1"/>
          </p:cNvSpPr>
          <p:nvPr/>
        </p:nvSpPr>
        <p:spPr>
          <a:xfrm>
            <a:off x="5255684" y="2662941"/>
            <a:ext cx="986365" cy="19528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BFF01B9-2F59-4580-B212-D7433D6750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6" t="75207" r="5136" b="10455"/>
          <a:stretch/>
        </p:blipFill>
        <p:spPr>
          <a:xfrm>
            <a:off x="3170491" y="4666637"/>
            <a:ext cx="5851013" cy="1302393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8415ECB-F9BA-4D62-A4EB-6537A89AF265}"/>
              </a:ext>
            </a:extLst>
          </p:cNvPr>
          <p:cNvSpPr>
            <a:spLocks noChangeAspect="1"/>
          </p:cNvSpPr>
          <p:nvPr/>
        </p:nvSpPr>
        <p:spPr>
          <a:xfrm>
            <a:off x="3534834" y="5159262"/>
            <a:ext cx="2859616" cy="19528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0614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96A22146-1DD8-4C88-930B-8E435675FC2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데이터 테이블</a:t>
            </a:r>
            <a:endParaRPr lang="en-US" altLang="ko-KR" sz="2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24F0971-FD96-4360-B0FD-377BF8C80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1268413"/>
            <a:ext cx="9093200" cy="494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17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25E94-DE2B-F82D-53EA-0AD8E37F7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카드 설계 가이드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5BA1-AC58-80B6-E254-9B6FA0DD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966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설계 가이드</a:t>
            </a:r>
            <a:r>
              <a:rPr lang="en-US" altLang="ko-KR" sz="3200" dirty="0"/>
              <a:t> 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CBECE715-0DD6-4EE3-95E9-1B817EA7E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429790"/>
              </p:ext>
            </p:extLst>
          </p:nvPr>
        </p:nvGraphicFramePr>
        <p:xfrm>
          <a:off x="1508759" y="1582288"/>
          <a:ext cx="9174480" cy="1783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448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구성 및 정보와 같은 카드의 설계 디자인에 필요한 가이드 라인이다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카드의 리스크 포인트와 리턴 포인트를 계산 하여 단일 카드가 너무 많은 효율 또는 파워를 가지는 상황을 방지하고 게임의 밸런스가 무너지는 것을 사전에 막기 위해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리턴 포인트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 :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사용 후 플레이어가 이점을 가지는 경우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해당 상황의 정도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종류에 따라서 부여되는 점수</a:t>
                      </a:r>
                      <a:endParaRPr lang="en-US" altLang="ko-KR" sz="105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리스크 포인트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사용 하기 위한 조건 이나 카드 사용 후 플레이어에게 제약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결점이 생기는 경우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해당 상황의 정도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종류에 따라서 부여되는 점수</a:t>
                      </a:r>
                      <a:endParaRPr lang="en-US" altLang="ko-KR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8859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889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BF9C7E2-D33B-014D-D01A-88DC16FEF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762437"/>
              </p:ext>
            </p:extLst>
          </p:nvPr>
        </p:nvGraphicFramePr>
        <p:xfrm>
          <a:off x="3083560" y="1268413"/>
          <a:ext cx="602488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488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리스크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리턴 포인트 계산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리스크 포인트과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조건이나 본인에게 해로운 효과를 가질 경우 리스크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 텍스트의 종료와 텍스트가 가지는 파워 정도에 따라서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7211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리턴 포인트에서 리스크 포인트를 뺀 값이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이하의 값을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871404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EDA031F7-497C-2E57-32DA-5C9667E05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857" y="2766453"/>
            <a:ext cx="7500286" cy="3493936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8EF8ACA9-A96E-4784-A81C-D7532707666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설계 가이드</a:t>
            </a:r>
            <a:r>
              <a:rPr lang="en-US" altLang="ko-KR" sz="3200" dirty="0"/>
              <a:t> -</a:t>
            </a:r>
            <a:r>
              <a:rPr lang="en-US" altLang="ko-KR" sz="2400" dirty="0"/>
              <a:t> </a:t>
            </a:r>
            <a:r>
              <a:rPr lang="ko-KR" altLang="en-US" sz="2400" dirty="0"/>
              <a:t>리스크</a:t>
            </a:r>
            <a:r>
              <a:rPr lang="en-US" altLang="ko-KR" sz="2400" dirty="0"/>
              <a:t>, </a:t>
            </a:r>
            <a:r>
              <a:rPr lang="ko-KR" altLang="en-US" sz="2400" dirty="0"/>
              <a:t>리턴 포인트 계산 규칙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01584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17</a:t>
            </a:fld>
            <a:endParaRPr lang="ko-KR" altLang="en-US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BD80602B-D83F-432C-AD73-8143ACEB5ECE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500" dirty="0"/>
              <a:t>카드 설계 가이드</a:t>
            </a:r>
            <a:r>
              <a:rPr lang="en-US" altLang="ko-KR" sz="3500" dirty="0"/>
              <a:t> </a:t>
            </a:r>
            <a:r>
              <a:rPr lang="en-US" altLang="ko-KR" sz="3200" dirty="0"/>
              <a:t>- </a:t>
            </a:r>
            <a:r>
              <a:rPr lang="ko-KR" altLang="en-US" sz="2600" dirty="0">
                <a:solidFill>
                  <a:schemeClr val="tx1"/>
                </a:solidFill>
              </a:rPr>
              <a:t>리스크</a:t>
            </a:r>
            <a:r>
              <a:rPr lang="en-US" altLang="ko-KR" sz="2600" dirty="0">
                <a:solidFill>
                  <a:schemeClr val="tx1"/>
                </a:solidFill>
              </a:rPr>
              <a:t>, </a:t>
            </a:r>
            <a:r>
              <a:rPr lang="ko-KR" altLang="en-US" sz="2600" dirty="0">
                <a:solidFill>
                  <a:schemeClr val="tx1"/>
                </a:solidFill>
              </a:rPr>
              <a:t>리턴 포인트 카드 종류별 부가 계산 규칙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108BF8F-3C4C-4EB8-B89C-D4ECDCC39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287" y="3697562"/>
            <a:ext cx="5193425" cy="2311669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B5C53AC-834D-40EE-AE69-61F97D8D11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814277"/>
              </p:ext>
            </p:extLst>
          </p:nvPr>
        </p:nvGraphicFramePr>
        <p:xfrm>
          <a:off x="1880075" y="1399949"/>
          <a:ext cx="8431848" cy="211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7379018">
                  <a:extLst>
                    <a:ext uri="{9D8B030D-6E8A-4147-A177-3AD203B41FA5}">
                      <a16:colId xmlns:a16="http://schemas.microsoft.com/office/drawing/2014/main" val="3665926483"/>
                    </a:ext>
                  </a:extLst>
                </a:gridCol>
              </a:tblGrid>
              <a:tr h="163103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리스크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리턴 포인트 카드 종류별 부가 계산 규칙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9100627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클래스별 가질 수 있는 능력치 총합은 제한이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4114217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멀티 클래스 기물 능력치 총합 제한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보유한 클래스별 능력치 제한 총합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× 2/3</a:t>
                      </a:r>
                    </a:p>
                    <a:p>
                      <a:pPr algn="l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멀티 클래스 기물 </a:t>
                      </a:r>
                      <a:r>
                        <a:rPr lang="en-US" altLang="ko-KR" sz="1100" dirty="0"/>
                        <a:t>: </a:t>
                      </a:r>
                      <a:r>
                        <a:rPr lang="ko-KR" altLang="en-US" sz="1100" dirty="0"/>
                        <a:t>다수의 클래스를 가지는 기물 카드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42642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카드의 능력치 총합이 능력치 제한을 초과하면 초과 능력치에 비례하는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485473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이상의 리턴 포인트를 가지는 스킬 카드는 턴 당 사용 횟수에 제한을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8944923"/>
                  </a:ext>
                </a:extLst>
              </a:tr>
              <a:tr h="137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대상에 따라 단일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피아식별이 없는 광역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본인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대상 효과로 구분된다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9499708"/>
                  </a:ext>
                </a:extLst>
              </a:tr>
              <a:tr h="1371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리턴 포인트를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까지만 가질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50670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4719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96A22146-1DD8-4C88-930B-8E435675FC2C}"/>
              </a:ext>
            </a:extLst>
          </p:cNvPr>
          <p:cNvSpPr txBox="1">
            <a:spLocks/>
          </p:cNvSpPr>
          <p:nvPr/>
        </p:nvSpPr>
        <p:spPr>
          <a:xfrm>
            <a:off x="3928532" y="2276600"/>
            <a:ext cx="4334936" cy="2304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dirty="0"/>
              <a:t>Q &amp; A</a:t>
            </a:r>
            <a:endParaRPr lang="en-US" altLang="ko-KR" sz="4800" dirty="0"/>
          </a:p>
        </p:txBody>
      </p:sp>
    </p:spTree>
    <p:extLst>
      <p:ext uri="{BB962C8B-B14F-4D97-AF65-F5344CB8AC3E}">
        <p14:creationId xmlns:p14="http://schemas.microsoft.com/office/powerpoint/2010/main" val="819718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25E94-DE2B-F82D-53EA-0AD8E37F7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카드 디자인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5BA1-AC58-80B6-E254-9B6FA0DD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16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AA249B9B-DB69-4674-B4B3-BD2D9E0E62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895475"/>
              </p:ext>
            </p:extLst>
          </p:nvPr>
        </p:nvGraphicFramePr>
        <p:xfrm>
          <a:off x="1345087" y="1667933"/>
          <a:ext cx="950182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448993">
                  <a:extLst>
                    <a:ext uri="{9D8B030D-6E8A-4147-A177-3AD203B41FA5}">
                      <a16:colId xmlns:a16="http://schemas.microsoft.com/office/drawing/2014/main" val="341490934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외형 디자인 규격과 효과 텍스트의 설계 가이드다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외형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디자인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특유의 특징에 따라 종류별로 고유의 색을 가지게 하여 플레이어가 종류별로 카드를 쉽게 구분할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카드의 종류에 따라 가지게 되는 고유 요소들을 플레이어가 쉽게 파악하고 비교할 수 있는 위치에 배치하여 게임의 이해를 돕게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 텍스트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설계 가이드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효과 텍스트 설계하는 과정에서 단일 카드가 너무 과한 성능을 가지게 되어 게임의 밸런스가 무너지는 것을 방지하는 제한 및 규칙이다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9633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1385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0DDCC-7CB4-D60E-855F-F7706882BEDF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6" y="1429591"/>
            <a:ext cx="866084" cy="12028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F0FDDC-4DC0-F032-CC41-B2563DE5AF5C}"/>
              </a:ext>
            </a:extLst>
          </p:cNvPr>
          <p:cNvSpPr txBox="1"/>
          <p:nvPr/>
        </p:nvSpPr>
        <p:spPr>
          <a:xfrm>
            <a:off x="1266134" y="2635064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기물 카드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5A373AB-7AC9-7431-E673-0D8F1D4A6BE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495426" y="4705847"/>
            <a:ext cx="866084" cy="12028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7319D4-4566-092F-718B-FC959E4B1902}"/>
              </a:ext>
            </a:extLst>
          </p:cNvPr>
          <p:cNvSpPr txBox="1"/>
          <p:nvPr/>
        </p:nvSpPr>
        <p:spPr>
          <a:xfrm>
            <a:off x="1266134" y="5910045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이벤트 카드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6F0138-D400-D72B-6BC7-E017135AC01A}"/>
              </a:ext>
            </a:extLst>
          </p:cNvPr>
          <p:cNvSpPr txBox="1"/>
          <p:nvPr/>
        </p:nvSpPr>
        <p:spPr>
          <a:xfrm>
            <a:off x="1266134" y="4241595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스킬 카드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40E5E38C-8538-42C8-BF03-257B36EEBB92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카드 종류 분류 및 기획 의도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DC516D52-FC29-457E-A85A-25565F591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28001"/>
              </p:ext>
            </p:extLst>
          </p:nvPr>
        </p:nvGraphicFramePr>
        <p:xfrm>
          <a:off x="2590800" y="1482398"/>
          <a:ext cx="81603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2630465643"/>
                    </a:ext>
                  </a:extLst>
                </a:gridCol>
                <a:gridCol w="7259955">
                  <a:extLst>
                    <a:ext uri="{9D8B030D-6E8A-4147-A177-3AD203B41FA5}">
                      <a16:colId xmlns:a16="http://schemas.microsoft.com/office/drawing/2014/main" val="3174955380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노랑색을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능력치를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4126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전투의 주축으로 가장 눈에 띄어야 하기에 전체적으로 노랑색을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전투에서의 역할과 특징을 구분하는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카드와 묶어 구분하기 위한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소속을 가지며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직접적인 전투에서 활용되는 능력치를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08111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6C23C923-740A-4D20-A4CA-11EC15AE6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198348"/>
              </p:ext>
            </p:extLst>
          </p:nvPr>
        </p:nvGraphicFramePr>
        <p:xfrm>
          <a:off x="2590798" y="4850094"/>
          <a:ext cx="8160385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3583843946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1940025345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초록색을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기본 규격 외에 다른 요소가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003719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보조와 같은 간단하고 수수한 효과를 가지기에 눈에 덜 띄는 초록색을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간단하고 수수한 효과를 가지기에 다른 카드와 달리 부가적인 요소가 없게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3513082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1C559E6-839D-4351-961F-AA9D57892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7121052"/>
              </p:ext>
            </p:extLst>
          </p:nvPr>
        </p:nvGraphicFramePr>
        <p:xfrm>
          <a:off x="2590799" y="2998764"/>
          <a:ext cx="816038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1569547927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95259268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파랑색을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39733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강력한 효과를 가지기에 특별한 느낌을 주기 위한 파랑색을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덱에 위치해 하고 스킬 덱에서 스킬 카드를 선택하여 스킬을 사용할 기물과 스킬의 효과를 받을 대상을 선택하여 사용한다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스킬을 사용할 대상의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 같은 조건 가지게 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스킬을 사용할 때 해당 스킬의 고유의 사거리를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4957198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09B4076B-3BBA-457A-965F-01177B797E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87"/>
          <a:stretch/>
        </p:blipFill>
        <p:spPr>
          <a:xfrm>
            <a:off x="1495426" y="3031774"/>
            <a:ext cx="866084" cy="120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5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932525-EA2F-2869-1A2E-1F4B8F236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458" y="3210305"/>
            <a:ext cx="6294448" cy="302539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87D8BBE0-3D3E-4F08-B803-B7E475D4C6F7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공통 구성 요소 규격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954F821D-25D4-4D05-9AD7-709C29385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714161"/>
              </p:ext>
            </p:extLst>
          </p:nvPr>
        </p:nvGraphicFramePr>
        <p:xfrm>
          <a:off x="1055528" y="1490094"/>
          <a:ext cx="1008094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0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모든 카드의 기본적으로 가지는 요소이자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공통되는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구분에 가장 우선이 되는 요소인 일러스트를 크게 배치하고 이름을 가장 위에 배치하여 플레이어가 카드를 구분하기 쉽게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사용하는 조건을 카드의 효과보다 먼저 배치하여 플레이어가 카드 효과보다 사용 조건을 먼저 확인할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사용조건과 효과의 배경을 반 투명하게 하여 일러스트를 강조하였다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323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6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기물 클래스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503139"/>
              </p:ext>
            </p:extLst>
          </p:nvPr>
        </p:nvGraphicFramePr>
        <p:xfrm>
          <a:off x="1072832" y="1316784"/>
          <a:ext cx="1004633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145905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카드가 보유한 클래스를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클래스명과 클래스 마크를 동시에 표기하여 플레이어가 해당 기물 카드의 클래스를 정확하게 이해하고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멀티 클래스 기물의 메인 클래스와 서브 클래스를 쉽게 구분할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클래스를 카드 우측 상단에 배치하여 플레이어의 손패에 다수의 카드가 존재해도 기물 클래스를 구분할 수 있게 하여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필드에 기물을 소환하는 경우 기물의 클래스 구분을 쉽게 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기물은 클래스별로 소환 가능 숫자에 제한이 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5E0E2FE-D053-4DF0-ACA4-24575CF526E5}"/>
              </a:ext>
            </a:extLst>
          </p:cNvPr>
          <p:cNvSpPr txBox="1"/>
          <p:nvPr/>
        </p:nvSpPr>
        <p:spPr>
          <a:xfrm>
            <a:off x="4049946" y="2756300"/>
            <a:ext cx="1365433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클래스 마크 변화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6FDBD792-BADC-4CF7-8F4B-2594BC546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945" y="3100262"/>
            <a:ext cx="6655935" cy="82564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2C172BDF-06EA-4FFC-80FF-3E62CAB8C6FB}"/>
              </a:ext>
            </a:extLst>
          </p:cNvPr>
          <p:cNvGrpSpPr>
            <a:grpSpLocks noChangeAspect="1"/>
          </p:cNvGrpSpPr>
          <p:nvPr/>
        </p:nvGrpSpPr>
        <p:grpSpPr>
          <a:xfrm>
            <a:off x="1412400" y="2674660"/>
            <a:ext cx="1717831" cy="1305060"/>
            <a:chOff x="9778843" y="1287849"/>
            <a:chExt cx="1930171" cy="1466377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EA3794E-A982-40C2-8130-2FF05090FD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78843" y="1287849"/>
              <a:ext cx="1450217" cy="918094"/>
              <a:chOff x="2493206" y="1457066"/>
              <a:chExt cx="992618" cy="628400"/>
            </a:xfrm>
          </p:grpSpPr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50CD1FB7-06AB-4596-9F2D-C7354BC545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8649" b="85710"/>
              <a:stretch/>
            </p:blipFill>
            <p:spPr>
              <a:xfrm>
                <a:off x="2493206" y="1457066"/>
                <a:ext cx="992618" cy="628400"/>
              </a:xfrm>
              <a:prstGeom prst="rect">
                <a:avLst/>
              </a:prstGeom>
            </p:spPr>
          </p:pic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E728452F-87E8-4089-A522-A27D546F27E8}"/>
                  </a:ext>
                </a:extLst>
              </p:cNvPr>
              <p:cNvSpPr/>
              <p:nvPr/>
            </p:nvSpPr>
            <p:spPr>
              <a:xfrm>
                <a:off x="3040982" y="1644600"/>
                <a:ext cx="226363" cy="259428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7D70DDF9-F9D6-441A-8204-9D0A877C0851}"/>
                  </a:ext>
                </a:extLst>
              </p:cNvPr>
              <p:cNvSpPr/>
              <p:nvPr/>
            </p:nvSpPr>
            <p:spPr>
              <a:xfrm>
                <a:off x="2662975" y="1785835"/>
                <a:ext cx="378007" cy="134068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A90B92E-B598-4964-9D23-263355B5955B}"/>
                </a:ext>
              </a:extLst>
            </p:cNvPr>
            <p:cNvSpPr txBox="1"/>
            <p:nvPr/>
          </p:nvSpPr>
          <p:spPr>
            <a:xfrm>
              <a:off x="10711407" y="2233710"/>
              <a:ext cx="997607" cy="276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클래스 마크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43D8F8E-B6D1-444D-BE4C-61649C584406}"/>
                </a:ext>
              </a:extLst>
            </p:cNvPr>
            <p:cNvSpPr txBox="1"/>
            <p:nvPr/>
          </p:nvSpPr>
          <p:spPr>
            <a:xfrm>
              <a:off x="10711407" y="2477570"/>
              <a:ext cx="997607" cy="276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클래스명</a:t>
              </a:r>
            </a:p>
          </p:txBody>
        </p:sp>
        <p:cxnSp>
          <p:nvCxnSpPr>
            <p:cNvPr id="48" name="연결선: 꺾임 47">
              <a:extLst>
                <a:ext uri="{FF2B5EF4-FFF2-40B4-BE49-F238E27FC236}">
                  <a16:creationId xmlns:a16="http://schemas.microsoft.com/office/drawing/2014/main" id="{18C7A34D-5653-4A7D-AC94-BE98138C6A63}"/>
                </a:ext>
              </a:extLst>
            </p:cNvPr>
            <p:cNvCxnSpPr>
              <a:cxnSpLocks/>
              <a:stCxn id="43" idx="3"/>
              <a:endCxn id="45" idx="0"/>
            </p:cNvCxnSpPr>
            <p:nvPr/>
          </p:nvCxnSpPr>
          <p:spPr>
            <a:xfrm>
              <a:off x="10909861" y="1751349"/>
              <a:ext cx="300350" cy="482361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연결선: 꺾임 48">
              <a:extLst>
                <a:ext uri="{FF2B5EF4-FFF2-40B4-BE49-F238E27FC236}">
                  <a16:creationId xmlns:a16="http://schemas.microsoft.com/office/drawing/2014/main" id="{B13D5361-0924-4C8C-B354-133B00F7B125}"/>
                </a:ext>
              </a:extLst>
            </p:cNvPr>
            <p:cNvCxnSpPr>
              <a:cxnSpLocks/>
              <a:stCxn id="44" idx="2"/>
              <a:endCxn id="46" idx="1"/>
            </p:cNvCxnSpPr>
            <p:nvPr/>
          </p:nvCxnSpPr>
          <p:spPr>
            <a:xfrm rot="16200000" flipH="1">
              <a:off x="10181287" y="2085778"/>
              <a:ext cx="651843" cy="408397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FEB4308-A850-4212-A542-807E7B8CDAE1}"/>
              </a:ext>
            </a:extLst>
          </p:cNvPr>
          <p:cNvGrpSpPr/>
          <p:nvPr/>
        </p:nvGrpSpPr>
        <p:grpSpPr>
          <a:xfrm>
            <a:off x="1874455" y="4035698"/>
            <a:ext cx="2774728" cy="2212085"/>
            <a:chOff x="7048186" y="4023147"/>
            <a:chExt cx="2774728" cy="221208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3D72D68-9924-40ED-A134-E3C86842497B}"/>
                </a:ext>
              </a:extLst>
            </p:cNvPr>
            <p:cNvSpPr txBox="1"/>
            <p:nvPr/>
          </p:nvSpPr>
          <p:spPr>
            <a:xfrm>
              <a:off x="7230637" y="5958233"/>
              <a:ext cx="24098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손패에 다수의 카드가 있는 경우</a:t>
              </a:r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78C05F19-3BAB-48C7-ADE9-A16DEEB63C45}"/>
                </a:ext>
              </a:extLst>
            </p:cNvPr>
            <p:cNvGrpSpPr/>
            <p:nvPr/>
          </p:nvGrpSpPr>
          <p:grpSpPr>
            <a:xfrm>
              <a:off x="7048186" y="4023147"/>
              <a:ext cx="2774728" cy="1937142"/>
              <a:chOff x="7048186" y="4023147"/>
              <a:chExt cx="2774728" cy="1937142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9BE80C8E-7C5A-4718-997B-CB95C24139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48186" y="4023147"/>
                <a:ext cx="2774728" cy="1937142"/>
              </a:xfrm>
              <a:prstGeom prst="rect">
                <a:avLst/>
              </a:prstGeom>
            </p:spPr>
          </p:pic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037A0473-9673-48B5-90BC-05056170F31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969668" y="4065756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F6C7A34A-FD02-4AC0-A8B1-6B51C58FBF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700083" y="4057742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439F8225-5F21-46BD-BBBB-3C9C024412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458908" y="4203315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10C2B5AB-225E-4F12-9F86-D0706EA1C53A}"/>
              </a:ext>
            </a:extLst>
          </p:cNvPr>
          <p:cNvSpPr txBox="1"/>
          <p:nvPr/>
        </p:nvSpPr>
        <p:spPr>
          <a:xfrm>
            <a:off x="7279263" y="5610329"/>
            <a:ext cx="2662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멀티 클래스 기물 클래스 마크 예시</a:t>
            </a:r>
            <a:endParaRPr lang="en-US" altLang="ko-KR" sz="1200" dirty="0"/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나이트</a:t>
            </a:r>
            <a:r>
              <a:rPr lang="en-US" altLang="ko-KR" sz="1200" dirty="0"/>
              <a:t>, </a:t>
            </a:r>
            <a:r>
              <a:rPr lang="ko-KR" altLang="en-US" sz="1200" dirty="0"/>
              <a:t>루크 멀티 클래스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1174FF9B-0330-4D7D-B7FB-1F5B632DAD65}"/>
              </a:ext>
            </a:extLst>
          </p:cNvPr>
          <p:cNvGrpSpPr/>
          <p:nvPr/>
        </p:nvGrpSpPr>
        <p:grpSpPr>
          <a:xfrm>
            <a:off x="6374365" y="4031599"/>
            <a:ext cx="4628376" cy="1589691"/>
            <a:chOff x="6740074" y="4020793"/>
            <a:chExt cx="4628376" cy="158969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5A4733F-CDF2-4B61-9651-3008AE02C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1026" y="4976445"/>
              <a:ext cx="1280271" cy="634039"/>
            </a:xfrm>
            <a:prstGeom prst="rect">
              <a:avLst/>
            </a:prstGeom>
          </p:spPr>
        </p:pic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12319C2B-A2BF-4D5E-8931-9C4E257FBCE8}"/>
                </a:ext>
              </a:extLst>
            </p:cNvPr>
            <p:cNvSpPr/>
            <p:nvPr/>
          </p:nvSpPr>
          <p:spPr>
            <a:xfrm>
              <a:off x="8980327" y="5351208"/>
              <a:ext cx="405221" cy="1743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57D66F18-B715-47EB-840E-B459CE0603D6}"/>
                </a:ext>
              </a:extLst>
            </p:cNvPr>
            <p:cNvSpPr/>
            <p:nvPr/>
          </p:nvSpPr>
          <p:spPr>
            <a:xfrm>
              <a:off x="9546530" y="5031645"/>
              <a:ext cx="331143" cy="43461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3" name="그림 102">
              <a:extLst>
                <a:ext uri="{FF2B5EF4-FFF2-40B4-BE49-F238E27FC236}">
                  <a16:creationId xmlns:a16="http://schemas.microsoft.com/office/drawing/2014/main" id="{1CCF6A17-A7C6-4C9B-B5EC-FD53468B7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1026" y="4277545"/>
              <a:ext cx="1280271" cy="634039"/>
            </a:xfrm>
            <a:prstGeom prst="rect">
              <a:avLst/>
            </a:prstGeom>
          </p:spPr>
        </p:pic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E19FF60F-0D35-4B76-BF88-9D0E851AD9F1}"/>
                </a:ext>
              </a:extLst>
            </p:cNvPr>
            <p:cNvSpPr/>
            <p:nvPr/>
          </p:nvSpPr>
          <p:spPr>
            <a:xfrm>
              <a:off x="8751727" y="4456989"/>
              <a:ext cx="519521" cy="1743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35864056-E76E-4940-B8B0-3EAC947EA784}"/>
                </a:ext>
              </a:extLst>
            </p:cNvPr>
            <p:cNvSpPr/>
            <p:nvPr/>
          </p:nvSpPr>
          <p:spPr>
            <a:xfrm>
              <a:off x="9311161" y="4332745"/>
              <a:ext cx="296637" cy="43461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0" name="그림 109">
              <a:extLst>
                <a:ext uri="{FF2B5EF4-FFF2-40B4-BE49-F238E27FC236}">
                  <a16:creationId xmlns:a16="http://schemas.microsoft.com/office/drawing/2014/main" id="{9349478C-7DB7-40DF-AF4F-C6F308B34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40074" y="4420903"/>
              <a:ext cx="1870526" cy="926356"/>
            </a:xfrm>
            <a:prstGeom prst="rect">
              <a:avLst/>
            </a:prstGeom>
          </p:spPr>
        </p:pic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54C3E41-7124-4683-B74B-DF5488EEB16C}"/>
                </a:ext>
              </a:extLst>
            </p:cNvPr>
            <p:cNvSpPr txBox="1"/>
            <p:nvPr/>
          </p:nvSpPr>
          <p:spPr>
            <a:xfrm>
              <a:off x="9951297" y="4020793"/>
              <a:ext cx="1417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메인 클래스명</a:t>
              </a:r>
              <a:endParaRPr lang="en-US" altLang="ko-KR" sz="1000" b="1" dirty="0"/>
            </a:p>
            <a:p>
              <a:r>
                <a:rPr lang="ko-KR" altLang="en-US" sz="1000" b="1" dirty="0"/>
                <a:t>및 메인 클래스 마크</a:t>
              </a:r>
            </a:p>
          </p:txBody>
        </p:sp>
        <p:cxnSp>
          <p:nvCxnSpPr>
            <p:cNvPr id="112" name="연결선: 꺾임 111">
              <a:extLst>
                <a:ext uri="{FF2B5EF4-FFF2-40B4-BE49-F238E27FC236}">
                  <a16:creationId xmlns:a16="http://schemas.microsoft.com/office/drawing/2014/main" id="{4DC7634E-C47C-4493-AE73-079DF941751C}"/>
                </a:ext>
              </a:extLst>
            </p:cNvPr>
            <p:cNvCxnSpPr>
              <a:cxnSpLocks/>
              <a:stCxn id="105" idx="0"/>
              <a:endCxn id="111" idx="1"/>
            </p:cNvCxnSpPr>
            <p:nvPr/>
          </p:nvCxnSpPr>
          <p:spPr>
            <a:xfrm rot="5400000" flipH="1" flipV="1">
              <a:off x="9363322" y="3869015"/>
              <a:ext cx="236141" cy="939809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연결선: 꺾임 112">
              <a:extLst>
                <a:ext uri="{FF2B5EF4-FFF2-40B4-BE49-F238E27FC236}">
                  <a16:creationId xmlns:a16="http://schemas.microsoft.com/office/drawing/2014/main" id="{50AB726A-9079-461A-93C7-F68BE42B7277}"/>
                </a:ext>
              </a:extLst>
            </p:cNvPr>
            <p:cNvCxnSpPr>
              <a:cxnSpLocks/>
              <a:stCxn id="108" idx="0"/>
              <a:endCxn id="111" idx="1"/>
            </p:cNvCxnSpPr>
            <p:nvPr/>
          </p:nvCxnSpPr>
          <p:spPr>
            <a:xfrm rot="5400000" flipH="1" flipV="1">
              <a:off x="9649440" y="4030889"/>
              <a:ext cx="111897" cy="491817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DCA4930-AB94-4DFB-80BA-99DC667022AC}"/>
                </a:ext>
              </a:extLst>
            </p:cNvPr>
            <p:cNvSpPr txBox="1"/>
            <p:nvPr/>
          </p:nvSpPr>
          <p:spPr>
            <a:xfrm>
              <a:off x="9951297" y="4720247"/>
              <a:ext cx="1417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서브 클래스명</a:t>
              </a:r>
              <a:endParaRPr lang="en-US" altLang="ko-KR" sz="1000" b="1" dirty="0"/>
            </a:p>
            <a:p>
              <a:r>
                <a:rPr lang="ko-KR" altLang="en-US" sz="1000" b="1" dirty="0"/>
                <a:t>및 서브 클래스 마크</a:t>
              </a:r>
            </a:p>
          </p:txBody>
        </p:sp>
        <p:cxnSp>
          <p:nvCxnSpPr>
            <p:cNvPr id="128" name="연결선: 꺾임 127">
              <a:extLst>
                <a:ext uri="{FF2B5EF4-FFF2-40B4-BE49-F238E27FC236}">
                  <a16:creationId xmlns:a16="http://schemas.microsoft.com/office/drawing/2014/main" id="{7E61C04D-6E9F-41D9-BAAC-1B4488BC3F03}"/>
                </a:ext>
              </a:extLst>
            </p:cNvPr>
            <p:cNvCxnSpPr>
              <a:cxnSpLocks/>
              <a:stCxn id="98" idx="0"/>
              <a:endCxn id="127" idx="1"/>
            </p:cNvCxnSpPr>
            <p:nvPr/>
          </p:nvCxnSpPr>
          <p:spPr>
            <a:xfrm rot="5400000" flipH="1" flipV="1">
              <a:off x="9351664" y="4751576"/>
              <a:ext cx="430906" cy="768359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연결선: 꺾임 130">
              <a:extLst>
                <a:ext uri="{FF2B5EF4-FFF2-40B4-BE49-F238E27FC236}">
                  <a16:creationId xmlns:a16="http://schemas.microsoft.com/office/drawing/2014/main" id="{9CE369EE-2E65-4340-B9F3-4558D839650A}"/>
                </a:ext>
              </a:extLst>
            </p:cNvPr>
            <p:cNvCxnSpPr>
              <a:cxnSpLocks/>
              <a:stCxn id="102" idx="0"/>
              <a:endCxn id="127" idx="1"/>
            </p:cNvCxnSpPr>
            <p:nvPr/>
          </p:nvCxnSpPr>
          <p:spPr>
            <a:xfrm rot="5400000" flipH="1" flipV="1">
              <a:off x="9776028" y="4856377"/>
              <a:ext cx="111343" cy="239195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1166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7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기물 종족</a:t>
            </a:r>
            <a:r>
              <a:rPr lang="en-US" altLang="ko-KR" sz="2400" dirty="0"/>
              <a:t>/</a:t>
            </a:r>
            <a:r>
              <a:rPr lang="ko-KR" altLang="en-US" sz="2400" dirty="0"/>
              <a:t>소속 및 기물 능력치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059583"/>
              </p:ext>
            </p:extLst>
          </p:nvPr>
        </p:nvGraphicFramePr>
        <p:xfrm>
          <a:off x="1883251" y="1282801"/>
          <a:ext cx="842549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75250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카드가 보유한 종족과 소속을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종족을 앞쪽에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소속을 뒤쪽에 배치하고 종족과 소속 사이에 슬래시 기호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(/)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를 넣어 플레이어가 기물 카드의 종족과 소속을 구분하기 쉽게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텍스트를 다른 텍스트와 분리하여 플레이어가 다른 텍스트와 혼동하는 것을 방지했다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38" name="그림 37">
            <a:extLst>
              <a:ext uri="{FF2B5EF4-FFF2-40B4-BE49-F238E27FC236}">
                <a16:creationId xmlns:a16="http://schemas.microsoft.com/office/drawing/2014/main" id="{024E590C-8514-43EE-A314-4C139FB23B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" t="60567" r="49378" b="32838"/>
          <a:stretch/>
        </p:blipFill>
        <p:spPr>
          <a:xfrm>
            <a:off x="4484444" y="2757869"/>
            <a:ext cx="3494799" cy="703380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9B03F553-FCEE-4D63-B926-40AF213A709C}"/>
              </a:ext>
            </a:extLst>
          </p:cNvPr>
          <p:cNvSpPr/>
          <p:nvPr/>
        </p:nvSpPr>
        <p:spPr>
          <a:xfrm>
            <a:off x="4737801" y="2934877"/>
            <a:ext cx="481119" cy="32709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8D197C7-4FEA-4D21-8C9A-95B724CD5704}"/>
              </a:ext>
            </a:extLst>
          </p:cNvPr>
          <p:cNvSpPr/>
          <p:nvPr/>
        </p:nvSpPr>
        <p:spPr>
          <a:xfrm>
            <a:off x="5269738" y="2934877"/>
            <a:ext cx="1094102" cy="32709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8D01F8-66B6-4804-BB7F-BF57C4AC6FC7}"/>
              </a:ext>
            </a:extLst>
          </p:cNvPr>
          <p:cNvSpPr txBox="1"/>
          <p:nvPr/>
        </p:nvSpPr>
        <p:spPr>
          <a:xfrm>
            <a:off x="3209129" y="3415753"/>
            <a:ext cx="563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종족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EF4C5C-8A88-4636-BF1F-D3811145F847}"/>
              </a:ext>
            </a:extLst>
          </p:cNvPr>
          <p:cNvSpPr txBox="1"/>
          <p:nvPr/>
        </p:nvSpPr>
        <p:spPr>
          <a:xfrm>
            <a:off x="8409206" y="2887002"/>
            <a:ext cx="563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소속</a:t>
            </a:r>
          </a:p>
        </p:txBody>
      </p: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2C0824F6-EC9A-4C8C-B8C4-F66E43AC65D9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4221695" y="2812975"/>
            <a:ext cx="307669" cy="1205664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3BC9E0CD-7110-4C36-A0DB-9812DDBC11F1}"/>
              </a:ext>
            </a:extLst>
          </p:cNvPr>
          <p:cNvCxnSpPr>
            <a:cxnSpLocks/>
            <a:stCxn id="40" idx="0"/>
            <a:endCxn id="42" idx="0"/>
          </p:cNvCxnSpPr>
          <p:nvPr/>
        </p:nvCxnSpPr>
        <p:spPr>
          <a:xfrm rot="5400000" flipH="1" flipV="1">
            <a:off x="7229952" y="1473840"/>
            <a:ext cx="47875" cy="2874201"/>
          </a:xfrm>
          <a:prstGeom prst="bentConnector3">
            <a:avLst>
              <a:gd name="adj1" fmla="val 577493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4C0B6A83-6105-4553-9569-C11A82C51F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5875922"/>
              </p:ext>
            </p:extLst>
          </p:nvPr>
        </p:nvGraphicFramePr>
        <p:xfrm>
          <a:off x="1883251" y="3747945"/>
          <a:ext cx="8532927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7632497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능력치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능력치를 마크와 숫자로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능력치의 종류를 능력치 마크로 구분하고 뒤쪽에 능력치의 수치를 숫자로 표기하여 플레이어가 기물 카드의 능력치를 간단하고 정확하게 파악할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동시에 각 능력치 마크에 각 능력치의 명칭을 영문으로 표기하여 이해를 돕게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능력치는 전투에서 기물 카드의 요소 중에 중요도가 가장 높기 때문에 제일 하단에 분리 및 강조 배치하여 플레이어가 빠르게 파악할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05CC0E53-A0BC-4030-B109-DE6297E20B0C}"/>
              </a:ext>
            </a:extLst>
          </p:cNvPr>
          <p:cNvGrpSpPr>
            <a:grpSpLocks noChangeAspect="1"/>
          </p:cNvGrpSpPr>
          <p:nvPr/>
        </p:nvGrpSpPr>
        <p:grpSpPr>
          <a:xfrm>
            <a:off x="4179052" y="5375826"/>
            <a:ext cx="4105581" cy="650685"/>
            <a:chOff x="2276387" y="5323180"/>
            <a:chExt cx="2467223" cy="391025"/>
          </a:xfrm>
        </p:grpSpPr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D10C4ABA-CEAB-4619-A06C-C2A7BED1E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8589"/>
            <a:stretch/>
          </p:blipFill>
          <p:spPr>
            <a:xfrm>
              <a:off x="2276387" y="5323180"/>
              <a:ext cx="2467223" cy="391025"/>
            </a:xfrm>
            <a:prstGeom prst="rect">
              <a:avLst/>
            </a:prstGeom>
          </p:spPr>
        </p:pic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264E14D-A1C8-4361-A852-797A0A1BA25C}"/>
                </a:ext>
              </a:extLst>
            </p:cNvPr>
            <p:cNvSpPr/>
            <p:nvPr/>
          </p:nvSpPr>
          <p:spPr>
            <a:xfrm>
              <a:off x="2420353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2FCE346C-5952-48D0-8651-820AF61A8618}"/>
                </a:ext>
              </a:extLst>
            </p:cNvPr>
            <p:cNvSpPr/>
            <p:nvPr/>
          </p:nvSpPr>
          <p:spPr>
            <a:xfrm>
              <a:off x="2969536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3504E133-AAAC-4D0E-A0AD-F2644E4DED6C}"/>
                </a:ext>
              </a:extLst>
            </p:cNvPr>
            <p:cNvSpPr/>
            <p:nvPr/>
          </p:nvSpPr>
          <p:spPr>
            <a:xfrm>
              <a:off x="3528134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DDA0308D-C9D8-44F7-97FE-CD545C6F9E38}"/>
                </a:ext>
              </a:extLst>
            </p:cNvPr>
            <p:cNvSpPr/>
            <p:nvPr/>
          </p:nvSpPr>
          <p:spPr>
            <a:xfrm>
              <a:off x="4086732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D2E8B6ED-7C53-4306-866C-11EAC8DD8B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0737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8A28FD9D-10EA-4E06-8A18-65ACDF86E2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6661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3575CA09-20EE-49E8-AF93-65A4C6DC90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2353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41DF60F-0233-4C97-AE66-24FB215EF5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85489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1F27CEA-B2B9-4FA2-8244-03FB21952865}"/>
              </a:ext>
            </a:extLst>
          </p:cNvPr>
          <p:cNvSpPr txBox="1"/>
          <p:nvPr/>
        </p:nvSpPr>
        <p:spPr>
          <a:xfrm>
            <a:off x="2528805" y="5147496"/>
            <a:ext cx="1360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b="1" dirty="0"/>
              <a:t>능력치 마크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E35457A-F011-4E29-AF8C-353B74E7DD99}"/>
              </a:ext>
            </a:extLst>
          </p:cNvPr>
          <p:cNvSpPr txBox="1"/>
          <p:nvPr/>
        </p:nvSpPr>
        <p:spPr>
          <a:xfrm>
            <a:off x="9062659" y="5645958"/>
            <a:ext cx="1360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능력치 수치</a:t>
            </a:r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6BF0886A-80C9-4D84-8965-ABDA9BCF1C93}"/>
              </a:ext>
            </a:extLst>
          </p:cNvPr>
          <p:cNvCxnSpPr>
            <a:cxnSpLocks/>
            <a:stCxn id="58" idx="0"/>
            <a:endCxn id="66" idx="3"/>
          </p:cNvCxnSpPr>
          <p:nvPr/>
        </p:nvCxnSpPr>
        <p:spPr>
          <a:xfrm rot="16200000" flipV="1">
            <a:off x="4174218" y="5016619"/>
            <a:ext cx="153888" cy="723420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8D115348-6739-4B55-94E5-69A797471225}"/>
              </a:ext>
            </a:extLst>
          </p:cNvPr>
          <p:cNvCxnSpPr>
            <a:cxnSpLocks/>
            <a:stCxn id="59" idx="0"/>
            <a:endCxn id="66" idx="3"/>
          </p:cNvCxnSpPr>
          <p:nvPr/>
        </p:nvCxnSpPr>
        <p:spPr>
          <a:xfrm rot="16200000" flipV="1">
            <a:off x="4631152" y="4559685"/>
            <a:ext cx="153888" cy="1637287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3A86BD41-84E2-4A83-8C38-386D0DF7DE82}"/>
              </a:ext>
            </a:extLst>
          </p:cNvPr>
          <p:cNvCxnSpPr>
            <a:cxnSpLocks/>
            <a:stCxn id="60" idx="0"/>
            <a:endCxn id="66" idx="3"/>
          </p:cNvCxnSpPr>
          <p:nvPr/>
        </p:nvCxnSpPr>
        <p:spPr>
          <a:xfrm rot="16200000" flipV="1">
            <a:off x="5095919" y="4094918"/>
            <a:ext cx="153888" cy="2566822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8BDEBA6B-352E-4DFC-951A-9DF6B66FD402}"/>
              </a:ext>
            </a:extLst>
          </p:cNvPr>
          <p:cNvCxnSpPr>
            <a:cxnSpLocks/>
            <a:stCxn id="61" idx="0"/>
            <a:endCxn id="66" idx="3"/>
          </p:cNvCxnSpPr>
          <p:nvPr/>
        </p:nvCxnSpPr>
        <p:spPr>
          <a:xfrm rot="16200000" flipV="1">
            <a:off x="5560687" y="3630150"/>
            <a:ext cx="153888" cy="3496357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92E2612E-9155-45D1-AB49-7A5D69C7CC3C}"/>
              </a:ext>
            </a:extLst>
          </p:cNvPr>
          <p:cNvCxnSpPr>
            <a:cxnSpLocks/>
            <a:stCxn id="71" idx="2"/>
            <a:endCxn id="65" idx="2"/>
          </p:cNvCxnSpPr>
          <p:nvPr/>
        </p:nvCxnSpPr>
        <p:spPr>
          <a:xfrm rot="5400000" flipH="1">
            <a:off x="8727422" y="4938175"/>
            <a:ext cx="141507" cy="1889615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AF1B1D42-1959-4760-8D46-9BD776E34A77}"/>
              </a:ext>
            </a:extLst>
          </p:cNvPr>
          <p:cNvCxnSpPr>
            <a:cxnSpLocks/>
            <a:stCxn id="71" idx="2"/>
            <a:endCxn id="64" idx="2"/>
          </p:cNvCxnSpPr>
          <p:nvPr/>
        </p:nvCxnSpPr>
        <p:spPr>
          <a:xfrm rot="5400000" flipH="1">
            <a:off x="8259862" y="4470615"/>
            <a:ext cx="141507" cy="2824734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6E3B4DE3-70A9-406E-9185-DFDF11BB3698}"/>
              </a:ext>
            </a:extLst>
          </p:cNvPr>
          <p:cNvCxnSpPr>
            <a:cxnSpLocks/>
            <a:stCxn id="71" idx="2"/>
            <a:endCxn id="63" idx="2"/>
          </p:cNvCxnSpPr>
          <p:nvPr/>
        </p:nvCxnSpPr>
        <p:spPr>
          <a:xfrm rot="5400000" flipH="1">
            <a:off x="7796491" y="4007244"/>
            <a:ext cx="141507" cy="3751477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연결선: 꺾임 79">
            <a:extLst>
              <a:ext uri="{FF2B5EF4-FFF2-40B4-BE49-F238E27FC236}">
                <a16:creationId xmlns:a16="http://schemas.microsoft.com/office/drawing/2014/main" id="{65D1054F-8BFC-4F6A-8DEB-05447D328512}"/>
              </a:ext>
            </a:extLst>
          </p:cNvPr>
          <p:cNvCxnSpPr>
            <a:cxnSpLocks/>
            <a:stCxn id="71" idx="2"/>
            <a:endCxn id="62" idx="2"/>
          </p:cNvCxnSpPr>
          <p:nvPr/>
        </p:nvCxnSpPr>
        <p:spPr>
          <a:xfrm rot="5400000" flipH="1">
            <a:off x="7331189" y="3541942"/>
            <a:ext cx="141507" cy="4682080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609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8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스킬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 </a:t>
            </a:r>
            <a:endParaRPr lang="en-US" altLang="ko-KR" sz="2400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98264"/>
              </p:ext>
            </p:extLst>
          </p:nvPr>
        </p:nvGraphicFramePr>
        <p:xfrm>
          <a:off x="1437302" y="1273955"/>
          <a:ext cx="9317393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16963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제한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카드를 사용하기 위한 필요한 기물 카드의 클래스 제한을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스킬을 사용할 수 있는지 파악하기 위해서는 기물 카드의 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소속과 스킬 카드의 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제한을 비교해야 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그렇기에 기물 카드와 같은 방법으로 제한 요소를 표현했다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카드의 제한 요소를 기물 카드에서 대응하는 요소들과 같은 위치에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배치하여 플레이어가 각 요소들을 비교하여 확인하기 쉽게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5E0E2FE-D053-4DF0-ACA4-24575CF526E5}"/>
              </a:ext>
            </a:extLst>
          </p:cNvPr>
          <p:cNvSpPr txBox="1"/>
          <p:nvPr/>
        </p:nvSpPr>
        <p:spPr>
          <a:xfrm>
            <a:off x="1896749" y="2659056"/>
            <a:ext cx="1725419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클래스 제한 마크 변화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79DCC95-A9DE-4D05-93E2-AB75ADD49C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8" t="1631" r="4293" b="8777"/>
          <a:stretch/>
        </p:blipFill>
        <p:spPr>
          <a:xfrm>
            <a:off x="1942505" y="2970870"/>
            <a:ext cx="5407925" cy="61173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116AC6CE-A25D-4AE6-A138-769A01C39B0B}"/>
              </a:ext>
            </a:extLst>
          </p:cNvPr>
          <p:cNvGrpSpPr>
            <a:grpSpLocks noChangeAspect="1"/>
          </p:cNvGrpSpPr>
          <p:nvPr/>
        </p:nvGrpSpPr>
        <p:grpSpPr>
          <a:xfrm>
            <a:off x="7296622" y="2422366"/>
            <a:ext cx="2821864" cy="1354245"/>
            <a:chOff x="-1283930" y="2023643"/>
            <a:chExt cx="10205886" cy="4897925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CF33E74-9392-4C56-B8F0-6CB44149DA02}"/>
                </a:ext>
              </a:extLst>
            </p:cNvPr>
            <p:cNvGrpSpPr/>
            <p:nvPr/>
          </p:nvGrpSpPr>
          <p:grpSpPr>
            <a:xfrm>
              <a:off x="1877403" y="3033754"/>
              <a:ext cx="1975186" cy="2743314"/>
              <a:chOff x="931054" y="2810446"/>
              <a:chExt cx="1975186" cy="2743314"/>
            </a:xfrm>
          </p:grpSpPr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B58742B6-C961-439A-8225-D1ADB9EBCC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1054" y="2810446"/>
                <a:ext cx="1975186" cy="2743314"/>
              </a:xfrm>
              <a:prstGeom prst="rect">
                <a:avLst/>
              </a:prstGeom>
            </p:spPr>
          </p:pic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054A9CAD-E6BD-4CD6-90E2-5AC84AD3756C}"/>
                  </a:ext>
                </a:extLst>
              </p:cNvPr>
              <p:cNvSpPr/>
              <p:nvPr/>
            </p:nvSpPr>
            <p:spPr>
              <a:xfrm>
                <a:off x="2318086" y="2884452"/>
                <a:ext cx="503695" cy="244511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43393AB1-968D-4FD8-BFB1-E4A32D2AC152}"/>
                  </a:ext>
                </a:extLst>
              </p:cNvPr>
              <p:cNvSpPr/>
              <p:nvPr/>
            </p:nvSpPr>
            <p:spPr>
              <a:xfrm>
                <a:off x="1043806" y="4487034"/>
                <a:ext cx="868338" cy="146879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648838BB-BD95-4A6C-A1FC-EDC92C5C879E}"/>
                </a:ext>
              </a:extLst>
            </p:cNvPr>
            <p:cNvGrpSpPr/>
            <p:nvPr/>
          </p:nvGrpSpPr>
          <p:grpSpPr>
            <a:xfrm>
              <a:off x="4252028" y="3034627"/>
              <a:ext cx="1975186" cy="2743313"/>
              <a:chOff x="4152804" y="2811319"/>
              <a:chExt cx="1975186" cy="2743313"/>
            </a:xfrm>
          </p:grpSpPr>
          <p:pic>
            <p:nvPicPr>
              <p:cNvPr id="34" name="그림 33">
                <a:extLst>
                  <a:ext uri="{FF2B5EF4-FFF2-40B4-BE49-F238E27FC236}">
                    <a16:creationId xmlns:a16="http://schemas.microsoft.com/office/drawing/2014/main" id="{DC8A436E-936C-4657-8F8B-296DF87C78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52804" y="2811319"/>
                <a:ext cx="1975186" cy="2743313"/>
              </a:xfrm>
              <a:prstGeom prst="rect">
                <a:avLst/>
              </a:prstGeom>
            </p:spPr>
          </p:pic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FA683D50-05AB-4A9A-844A-0EB196158862}"/>
                  </a:ext>
                </a:extLst>
              </p:cNvPr>
              <p:cNvSpPr/>
              <p:nvPr/>
            </p:nvSpPr>
            <p:spPr>
              <a:xfrm>
                <a:off x="5539978" y="2884452"/>
                <a:ext cx="503695" cy="244511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A48EDA12-552B-42B9-8C7E-C3104BF119C1}"/>
                  </a:ext>
                </a:extLst>
              </p:cNvPr>
              <p:cNvSpPr/>
              <p:nvPr/>
            </p:nvSpPr>
            <p:spPr>
              <a:xfrm>
                <a:off x="4265698" y="4487034"/>
                <a:ext cx="868338" cy="146879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50D69469-B452-4CE8-A714-067AE0CAA701}"/>
                </a:ext>
              </a:extLst>
            </p:cNvPr>
            <p:cNvCxnSpPr>
              <a:cxnSpLocks/>
              <a:stCxn id="36" idx="0"/>
              <a:endCxn id="58" idx="0"/>
            </p:cNvCxnSpPr>
            <p:nvPr/>
          </p:nvCxnSpPr>
          <p:spPr>
            <a:xfrm rot="5400000" flipH="1" flipV="1">
              <a:off x="4703666" y="1920377"/>
              <a:ext cx="12700" cy="2374767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연결선: 꺾임 59">
              <a:extLst>
                <a:ext uri="{FF2B5EF4-FFF2-40B4-BE49-F238E27FC236}">
                  <a16:creationId xmlns:a16="http://schemas.microsoft.com/office/drawing/2014/main" id="{80E0380A-3870-4F28-B401-DF425E2F60EF}"/>
                </a:ext>
              </a:extLst>
            </p:cNvPr>
            <p:cNvCxnSpPr>
              <a:cxnSpLocks/>
              <a:stCxn id="47" idx="2"/>
              <a:endCxn id="59" idx="2"/>
            </p:cNvCxnSpPr>
            <p:nvPr/>
          </p:nvCxnSpPr>
          <p:spPr>
            <a:xfrm rot="16200000" flipH="1">
              <a:off x="3611707" y="3669837"/>
              <a:ext cx="12700" cy="2374767"/>
            </a:xfrm>
            <a:prstGeom prst="bentConnector3">
              <a:avLst>
                <a:gd name="adj1" fmla="val 8440772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C10B99C-764F-4A18-84D5-1A27A1B708B0}"/>
                </a:ext>
              </a:extLst>
            </p:cNvPr>
            <p:cNvSpPr txBox="1"/>
            <p:nvPr/>
          </p:nvSpPr>
          <p:spPr>
            <a:xfrm>
              <a:off x="332454" y="2023643"/>
              <a:ext cx="8589502" cy="946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b="1" dirty="0"/>
                <a:t>기물 클래스와 클래스 제한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43DB2B99-98EA-4498-960B-E3C5EF7AA526}"/>
                </a:ext>
              </a:extLst>
            </p:cNvPr>
            <p:cNvSpPr txBox="1"/>
            <p:nvPr/>
          </p:nvSpPr>
          <p:spPr>
            <a:xfrm>
              <a:off x="-1283930" y="5975398"/>
              <a:ext cx="9803975" cy="946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b="1" dirty="0"/>
                <a:t>기물 종족</a:t>
              </a:r>
              <a:r>
                <a:rPr lang="en-US" altLang="ko-KR" sz="1050" b="1" dirty="0"/>
                <a:t>/</a:t>
              </a:r>
              <a:r>
                <a:rPr lang="ko-KR" altLang="en-US" sz="1050" b="1" dirty="0"/>
                <a:t>소속과 종족</a:t>
              </a:r>
              <a:r>
                <a:rPr lang="en-US" altLang="ko-KR" sz="1050" b="1" dirty="0"/>
                <a:t>/</a:t>
              </a:r>
              <a:r>
                <a:rPr lang="ko-KR" altLang="en-US" sz="1050" b="1" dirty="0"/>
                <a:t>소속 제한</a:t>
              </a:r>
            </a:p>
          </p:txBody>
        </p:sp>
      </p:grpSp>
      <p:graphicFrame>
        <p:nvGraphicFramePr>
          <p:cNvPr id="68" name="표 67">
            <a:extLst>
              <a:ext uri="{FF2B5EF4-FFF2-40B4-BE49-F238E27FC236}">
                <a16:creationId xmlns:a16="http://schemas.microsoft.com/office/drawing/2014/main" id="{73B40342-3AAB-4BD2-BF57-77CE2FD66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809564"/>
              </p:ext>
            </p:extLst>
          </p:nvPr>
        </p:nvGraphicFramePr>
        <p:xfrm>
          <a:off x="1437302" y="3744193"/>
          <a:ext cx="9328827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28397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사거리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기물이 스킬을 대상에게 사용할 수 있는 최대 거리를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사거리와 비슷한 역할을 하는 요소이기에 같은 마크를 사용하지만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근본적 역할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사거리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=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기물의 기본 공격 가능 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사거리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=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사용 가능 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이 다르기 때문에 다른 위치에 배치하여 비슷하지만 다르다는 것을 알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94" name="TextBox 93">
            <a:extLst>
              <a:ext uri="{FF2B5EF4-FFF2-40B4-BE49-F238E27FC236}">
                <a16:creationId xmlns:a16="http://schemas.microsoft.com/office/drawing/2014/main" id="{8D3F21F4-55F2-4B7A-8381-2FA2A51DEE76}"/>
              </a:ext>
            </a:extLst>
          </p:cNvPr>
          <p:cNvSpPr txBox="1"/>
          <p:nvPr/>
        </p:nvSpPr>
        <p:spPr>
          <a:xfrm>
            <a:off x="3228488" y="5983372"/>
            <a:ext cx="573501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/>
              <a:t>기물 카드의 사거리 능력치 요소와 스킬 카드의 사거리 요소 위치 차이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CE21594-AB95-43FE-BF62-BDE914E8F7B8}"/>
              </a:ext>
            </a:extLst>
          </p:cNvPr>
          <p:cNvGrpSpPr>
            <a:grpSpLocks noChangeAspect="1"/>
          </p:cNvGrpSpPr>
          <p:nvPr/>
        </p:nvGrpSpPr>
        <p:grpSpPr>
          <a:xfrm>
            <a:off x="5126201" y="4759733"/>
            <a:ext cx="1939591" cy="1223639"/>
            <a:chOff x="1364633" y="3444250"/>
            <a:chExt cx="3546087" cy="2237138"/>
          </a:xfrm>
        </p:grpSpPr>
        <p:pic>
          <p:nvPicPr>
            <p:cNvPr id="100" name="그림 99">
              <a:extLst>
                <a:ext uri="{FF2B5EF4-FFF2-40B4-BE49-F238E27FC236}">
                  <a16:creationId xmlns:a16="http://schemas.microsoft.com/office/drawing/2014/main" id="{8C5908EC-36FB-43F3-AF8A-1DE22F3A2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4633" y="3444250"/>
              <a:ext cx="1610227" cy="2236424"/>
            </a:xfrm>
            <a:prstGeom prst="rect">
              <a:avLst/>
            </a:prstGeom>
          </p:spPr>
        </p:pic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CAD3828F-E72A-4860-938F-DF6CFA7CB4F0}"/>
                </a:ext>
              </a:extLst>
            </p:cNvPr>
            <p:cNvSpPr/>
            <p:nvPr/>
          </p:nvSpPr>
          <p:spPr>
            <a:xfrm>
              <a:off x="2178758" y="5454798"/>
              <a:ext cx="335842" cy="16018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6199E337-1AE6-4871-9873-60DA3E74A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00493" y="3444964"/>
              <a:ext cx="1610227" cy="2236424"/>
            </a:xfrm>
            <a:prstGeom prst="rect">
              <a:avLst/>
            </a:prstGeom>
          </p:spPr>
        </p:pic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A2DB3EEF-F3ED-4831-9B75-D7B7DF9BF38F}"/>
                </a:ext>
              </a:extLst>
            </p:cNvPr>
            <p:cNvSpPr/>
            <p:nvPr/>
          </p:nvSpPr>
          <p:spPr>
            <a:xfrm>
              <a:off x="4483328" y="4776787"/>
              <a:ext cx="364898" cy="19053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4" name="연결선: 꺾임 103">
              <a:extLst>
                <a:ext uri="{FF2B5EF4-FFF2-40B4-BE49-F238E27FC236}">
                  <a16:creationId xmlns:a16="http://schemas.microsoft.com/office/drawing/2014/main" id="{D8E1810E-8242-4F55-9137-7ACC40823DC0}"/>
                </a:ext>
              </a:extLst>
            </p:cNvPr>
            <p:cNvCxnSpPr>
              <a:cxnSpLocks/>
              <a:stCxn id="102" idx="3"/>
              <a:endCxn id="103" idx="1"/>
            </p:cNvCxnSpPr>
            <p:nvPr/>
          </p:nvCxnSpPr>
          <p:spPr>
            <a:xfrm flipV="1">
              <a:off x="2514600" y="4872053"/>
              <a:ext cx="1968728" cy="662840"/>
            </a:xfrm>
            <a:prstGeom prst="bentConnector3">
              <a:avLst>
                <a:gd name="adj1" fmla="val 32970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5991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9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3D6D7E45-6155-4F3B-B8AB-FCDE5E5E089A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이벤트 카드 고유 구성 요소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F90A6F7-748B-430D-B91F-88745A871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332504"/>
              </p:ext>
            </p:extLst>
          </p:nvPr>
        </p:nvGraphicFramePr>
        <p:xfrm>
          <a:off x="1437302" y="1531408"/>
          <a:ext cx="9317393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16963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고유 구성 요소 없음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이벤트 카드는 기물 카드와 스킬 카드와 달리 고유 구성 요소가 없다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전투에서 큰 역할을 하는 기물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스킬 카드와 달리 이벤트 카드의 효과를 상대적으로 수수하고 간단한 효과만을 가지기에 다른 카드와 달리 고유 구성 요소가 없는 기본적인 요소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필수 구성 요소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만 가지게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3D31ADC8-5F28-413B-B08A-C29C5D92D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8236" y="2582863"/>
            <a:ext cx="2415523" cy="3354893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BA43A60E-84B5-4FFE-BB05-B2B4DB85FBE6}"/>
              </a:ext>
            </a:extLst>
          </p:cNvPr>
          <p:cNvSpPr/>
          <p:nvPr/>
        </p:nvSpPr>
        <p:spPr>
          <a:xfrm>
            <a:off x="5042294" y="2740320"/>
            <a:ext cx="2107405" cy="25233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2DED141-BDE6-41A2-8CA5-88E448FE7D6A}"/>
              </a:ext>
            </a:extLst>
          </p:cNvPr>
          <p:cNvSpPr/>
          <p:nvPr/>
        </p:nvSpPr>
        <p:spPr>
          <a:xfrm>
            <a:off x="5042294" y="4832486"/>
            <a:ext cx="2107405" cy="25233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FD811BA-C37D-4A01-B188-565C373BC044}"/>
              </a:ext>
            </a:extLst>
          </p:cNvPr>
          <p:cNvSpPr/>
          <p:nvPr/>
        </p:nvSpPr>
        <p:spPr>
          <a:xfrm>
            <a:off x="5042294" y="5129527"/>
            <a:ext cx="2107405" cy="66347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FC3D76-F059-44DB-BADB-03460115219A}"/>
              </a:ext>
            </a:extLst>
          </p:cNvPr>
          <p:cNvSpPr txBox="1"/>
          <p:nvPr/>
        </p:nvSpPr>
        <p:spPr>
          <a:xfrm>
            <a:off x="5285168" y="5956713"/>
            <a:ext cx="1621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카드 필수 구성 요소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B00E73EE-9095-479B-917E-3F65E96348F3}"/>
              </a:ext>
            </a:extLst>
          </p:cNvPr>
          <p:cNvCxnSpPr>
            <a:cxnSpLocks/>
            <a:stCxn id="23" idx="3"/>
            <a:endCxn id="28" idx="1"/>
          </p:cNvCxnSpPr>
          <p:nvPr/>
        </p:nvCxnSpPr>
        <p:spPr>
          <a:xfrm flipV="1">
            <a:off x="7149699" y="2707791"/>
            <a:ext cx="642331" cy="158697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EB0E029-1CE2-451A-9A07-8BA2D11775FC}"/>
              </a:ext>
            </a:extLst>
          </p:cNvPr>
          <p:cNvSpPr txBox="1"/>
          <p:nvPr/>
        </p:nvSpPr>
        <p:spPr>
          <a:xfrm>
            <a:off x="7792030" y="2569291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카드 이름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DE8812-9C1B-4E97-BE46-2F6AE58E05EE}"/>
              </a:ext>
            </a:extLst>
          </p:cNvPr>
          <p:cNvSpPr txBox="1"/>
          <p:nvPr/>
        </p:nvSpPr>
        <p:spPr>
          <a:xfrm>
            <a:off x="3323137" y="4121809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b="1" dirty="0"/>
              <a:t>조건 텍스트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82F2E4-BFD3-47CB-AAF7-694B21F7E7D8}"/>
              </a:ext>
            </a:extLst>
          </p:cNvPr>
          <p:cNvSpPr txBox="1"/>
          <p:nvPr/>
        </p:nvSpPr>
        <p:spPr>
          <a:xfrm>
            <a:off x="8330444" y="5599764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효과 텍스트</a:t>
            </a:r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BB273A77-0651-429F-AE70-64C17D1078E9}"/>
              </a:ext>
            </a:extLst>
          </p:cNvPr>
          <p:cNvCxnSpPr>
            <a:cxnSpLocks/>
            <a:stCxn id="29" idx="3"/>
            <a:endCxn id="24" idx="1"/>
          </p:cNvCxnSpPr>
          <p:nvPr/>
        </p:nvCxnSpPr>
        <p:spPr>
          <a:xfrm>
            <a:off x="4399965" y="4260309"/>
            <a:ext cx="642329" cy="698345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A9012B47-31B6-4ED0-A3D0-AAE9926C42A6}"/>
              </a:ext>
            </a:extLst>
          </p:cNvPr>
          <p:cNvCxnSpPr>
            <a:cxnSpLocks/>
            <a:stCxn id="25" idx="3"/>
            <a:endCxn id="30" idx="1"/>
          </p:cNvCxnSpPr>
          <p:nvPr/>
        </p:nvCxnSpPr>
        <p:spPr>
          <a:xfrm>
            <a:off x="7149699" y="5461266"/>
            <a:ext cx="1180745" cy="276998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894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7390</TotalTime>
  <Pages>7</Pages>
  <Words>1436</Words>
  <Characters>0</Characters>
  <Application>Microsoft Office PowerPoint</Application>
  <DocSecurity>0</DocSecurity>
  <PresentationFormat>와이드스크린</PresentationFormat>
  <Lines>0</Lines>
  <Paragraphs>177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카드 디자인 가이드 - 카드 디자인 및 카드 설계 가이드 문서 -</vt:lpstr>
      <vt:lpstr>카드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카드 설계 가이드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4472</cp:revision>
  <dcterms:modified xsi:type="dcterms:W3CDTF">2025-01-16T10:33:16Z</dcterms:modified>
  <cp:version>9.103.97.45139</cp:version>
</cp:coreProperties>
</file>

<file path=docProps/thumbnail.jpeg>
</file>